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3"/>
  </p:sldMasterIdLst>
  <p:notesMasterIdLst>
    <p:notesMasterId r:id="rId5"/>
  </p:notesMasterIdLst>
  <p:sldIdLst>
    <p:sldId id="256" r:id="rId4"/>
    <p:sldId id="267" r:id="rId6"/>
    <p:sldId id="257" r:id="rId7"/>
    <p:sldId id="258" r:id="rId8"/>
    <p:sldId id="260" r:id="rId9"/>
    <p:sldId id="261" r:id="rId10"/>
    <p:sldId id="262" r:id="rId11"/>
    <p:sldId id="263" r:id="rId12"/>
  </p:sldIdLst>
  <p:sldSz cx="14630400" cy="8229600"/>
  <p:notesSz cx="8229600" cy="14630400"/>
  <p:embeddedFontLst>
    <p:embeddedFont>
      <p:font typeface="Sora Medium" pitchFamily="34" charset="0"/>
      <p:regular r:id="rId16"/>
    </p:embeddedFont>
    <p:embeddedFont>
      <p:font typeface="Sora Medium" pitchFamily="34" charset="-122"/>
      <p:regular r:id="rId17"/>
    </p:embeddedFont>
    <p:embeddedFont>
      <p:font typeface="Sora Medium" pitchFamily="34" charset="-120"/>
      <p:regular r:id="rId18"/>
    </p:embeddedFont>
    <p:embeddedFont>
      <p:font typeface="Noto Sans TC" panose="020B0200000000000000" pitchFamily="34" charset="-120"/>
      <p:bold r:id="rId19"/>
    </p:embeddedFont>
    <p:embeddedFont>
      <p:font typeface="Noto Sans TC" panose="020B0200000000000000" pitchFamily="34" charset="-122"/>
      <p:bold r:id="rId20"/>
    </p:embeddedFont>
    <p:embeddedFont>
      <p:font typeface="Arial Black" panose="020B0A04020102020204" charset="0"/>
      <p:bold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Voice Assistant : 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  <a:sym typeface="+mn-ea"/>
              </a:rPr>
              <a:t>Drashti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Introduction to the Python voice assistant script, Drashti.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56400" y="5104130"/>
            <a:ext cx="5321300" cy="26104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rial Black" panose="020B0A04020102020204" charset="0"/>
                <a:ea typeface="Noto Sans TC Bold" pitchFamily="34" charset="-122"/>
                <a:cs typeface="Arial Black" panose="020B0A04020102020204" charset="0"/>
              </a:rPr>
              <a:t>by </a:t>
            </a:r>
            <a:endParaRPr lang="en-US" sz="2200" b="1" dirty="0">
              <a:solidFill>
                <a:srgbClr val="E0D6DE"/>
              </a:solidFill>
              <a:latin typeface="Arial Black" panose="020B0A04020102020204" charset="0"/>
              <a:ea typeface="Noto Sans TC Bold" pitchFamily="34" charset="-122"/>
              <a:cs typeface="Arial Black" panose="020B0A04020102020204" charset="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rial Black" panose="020B0A04020102020204" charset="0"/>
                <a:ea typeface="Noto Sans TC Bold" pitchFamily="34" charset="-122"/>
                <a:cs typeface="Arial Black" panose="020B0A04020102020204" charset="0"/>
              </a:rPr>
              <a:t>Name : Patel Jarnil Rakeshbhai</a:t>
            </a:r>
            <a:endParaRPr lang="en-US" sz="2200" b="1" dirty="0">
              <a:solidFill>
                <a:srgbClr val="E0D6DE"/>
              </a:solidFill>
              <a:latin typeface="Arial Black" panose="020B0A04020102020204" charset="0"/>
              <a:ea typeface="Noto Sans TC Bold" pitchFamily="34" charset="-122"/>
              <a:cs typeface="Arial Black" panose="020B0A04020102020204" charset="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rial Black" panose="020B0A04020102020204" charset="0"/>
                <a:ea typeface="Noto Sans TC Bold" pitchFamily="34" charset="-122"/>
                <a:cs typeface="Arial Black" panose="020B0A04020102020204" charset="0"/>
                <a:sym typeface="+mn-ea"/>
              </a:rPr>
              <a:t>Enrollment No: 23001270110124</a:t>
            </a:r>
            <a:endParaRPr lang="en-US" sz="2200" b="1" dirty="0">
              <a:solidFill>
                <a:srgbClr val="E0D6DE"/>
              </a:solidFill>
              <a:latin typeface="Arial Black" panose="020B0A04020102020204" charset="0"/>
              <a:ea typeface="Noto Sans TC Bold" pitchFamily="34" charset="-122"/>
              <a:cs typeface="Arial Black" panose="020B0A04020102020204" charset="0"/>
              <a:sym typeface="+mn-ea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rial Black" panose="020B0A04020102020204" charset="0"/>
                <a:ea typeface="Noto Sans TC Bold" pitchFamily="34" charset="-122"/>
                <a:cs typeface="Arial Black" panose="020B0A04020102020204" charset="0"/>
                <a:sym typeface="+mn-ea"/>
              </a:rPr>
              <a:t>Division : A2</a:t>
            </a:r>
            <a:endParaRPr lang="en-US" sz="2200" b="1" dirty="0">
              <a:solidFill>
                <a:srgbClr val="E0D6DE"/>
              </a:solidFill>
              <a:latin typeface="Arial Black" panose="020B0A04020102020204" charset="0"/>
              <a:ea typeface="Noto Sans TC Bold" pitchFamily="34" charset="-122"/>
              <a:cs typeface="Arial Black" panose="020B0A04020102020204" charset="0"/>
              <a:sym typeface="+mn-ea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rial Black" panose="020B0A04020102020204" charset="0"/>
                <a:ea typeface="Noto Sans TC Bold" pitchFamily="34" charset="-122"/>
                <a:cs typeface="Arial Black" panose="020B0A04020102020204" charset="0"/>
                <a:sym typeface="+mn-ea"/>
              </a:rPr>
              <a:t>Branch : CE</a:t>
            </a:r>
            <a:endParaRPr lang="en-US" sz="2200" dirty="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175" y="7620000"/>
            <a:ext cx="4467225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4275" y="123130"/>
            <a:ext cx="2621902" cy="595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6172"/>
            <a:ext cx="715017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Taking Over the World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 flipV="1">
            <a:off x="793750" y="4167505"/>
            <a:ext cx="10129520" cy="76835"/>
          </a:xfrm>
          <a:prstGeom prst="roundRect">
            <a:avLst>
              <a:gd name="adj" fmla="val 111628"/>
            </a:avLst>
          </a:prstGeom>
          <a:solidFill>
            <a:srgbClr val="3F3F44"/>
          </a:solidFill>
        </p:spPr>
      </p:sp>
      <p:sp>
        <p:nvSpPr>
          <p:cNvPr id="4" name="Shape 2"/>
          <p:cNvSpPr/>
          <p:nvPr/>
        </p:nvSpPr>
        <p:spPr>
          <a:xfrm>
            <a:off x="2876669" y="3411736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</p:spPr>
      </p:sp>
      <p:sp>
        <p:nvSpPr>
          <p:cNvPr id="5" name="Shape 3"/>
          <p:cNvSpPr/>
          <p:nvPr/>
        </p:nvSpPr>
        <p:spPr>
          <a:xfrm>
            <a:off x="2636758" y="39503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6" name="Text 4"/>
          <p:cNvSpPr/>
          <p:nvPr/>
        </p:nvSpPr>
        <p:spPr>
          <a:xfrm>
            <a:off x="2819876" y="4035385"/>
            <a:ext cx="143947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474351" y="196857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2458998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AI gathers vast amounts of data from various sources.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088255" y="4205526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</p:spPr>
      </p:sp>
      <p:sp>
        <p:nvSpPr>
          <p:cNvPr id="10" name="Shape 8"/>
          <p:cNvSpPr/>
          <p:nvPr/>
        </p:nvSpPr>
        <p:spPr>
          <a:xfrm>
            <a:off x="4848344" y="39503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11" name="Text 9"/>
          <p:cNvSpPr/>
          <p:nvPr/>
        </p:nvSpPr>
        <p:spPr>
          <a:xfrm>
            <a:off x="4997529" y="4035385"/>
            <a:ext cx="21193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3685937" y="52262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3232190" y="5716667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AI algorithms learn and improve through data analysis.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299841" y="3411736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</p:spPr>
      </p:sp>
      <p:sp>
        <p:nvSpPr>
          <p:cNvPr id="15" name="Shape 13"/>
          <p:cNvSpPr/>
          <p:nvPr/>
        </p:nvSpPr>
        <p:spPr>
          <a:xfrm>
            <a:off x="7059930" y="39503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16" name="Text 14"/>
          <p:cNvSpPr/>
          <p:nvPr/>
        </p:nvSpPr>
        <p:spPr>
          <a:xfrm>
            <a:off x="7209592" y="4035385"/>
            <a:ext cx="210979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5897523" y="196857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5443776" y="2458998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AI automates tasks, increasing efficiency and productivity.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9511427" y="4205526"/>
            <a:ext cx="30480" cy="79379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</p:spPr>
      </p:sp>
      <p:sp>
        <p:nvSpPr>
          <p:cNvPr id="20" name="Shape 18"/>
          <p:cNvSpPr/>
          <p:nvPr/>
        </p:nvSpPr>
        <p:spPr>
          <a:xfrm>
            <a:off x="9271516" y="39503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21" name="Text 19"/>
          <p:cNvSpPr/>
          <p:nvPr/>
        </p:nvSpPr>
        <p:spPr>
          <a:xfrm>
            <a:off x="9415701" y="4035385"/>
            <a:ext cx="22181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109109" y="52262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655362" y="5716667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AI integrates into essential systems and infrastructure.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93790" y="6697623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This timeline illustrates the key stages in the hypothetical AI takeover scenario. Each step builds upon the previous one, leading to AI's eventual dominance.</a:t>
            </a:r>
            <a:endParaRPr lang="en-US" sz="175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3175" y="7620000"/>
            <a:ext cx="4467225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275" y="112970"/>
            <a:ext cx="2621902" cy="595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50" y="1209040"/>
            <a:ext cx="7009130" cy="708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Features of Drashti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129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4" name="Text 2"/>
          <p:cNvSpPr/>
          <p:nvPr/>
        </p:nvSpPr>
        <p:spPr>
          <a:xfrm>
            <a:off x="976908" y="2597944"/>
            <a:ext cx="143947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512933"/>
            <a:ext cx="567094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Recognize voice commands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25129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7" name="Text 5"/>
          <p:cNvSpPr/>
          <p:nvPr/>
        </p:nvSpPr>
        <p:spPr>
          <a:xfrm>
            <a:off x="7577852" y="2597944"/>
            <a:ext cx="21193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8165783" y="2512933"/>
            <a:ext cx="567094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Perform web searches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37603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10" name="Text 8"/>
          <p:cNvSpPr/>
          <p:nvPr/>
        </p:nvSpPr>
        <p:spPr>
          <a:xfrm>
            <a:off x="943451" y="3845362"/>
            <a:ext cx="210979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530906" y="3760351"/>
            <a:ext cx="567094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Fetch news and weather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37603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13" name="Text 11"/>
          <p:cNvSpPr/>
          <p:nvPr/>
        </p:nvSpPr>
        <p:spPr>
          <a:xfrm>
            <a:off x="7572851" y="3845362"/>
            <a:ext cx="22181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8165783" y="3760351"/>
            <a:ext cx="567094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Play music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16" name="Text 14"/>
          <p:cNvSpPr/>
          <p:nvPr/>
        </p:nvSpPr>
        <p:spPr>
          <a:xfrm>
            <a:off x="941784" y="5092779"/>
            <a:ext cx="21431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5007769"/>
            <a:ext cx="567094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Answer questions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667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19" name="Text 17"/>
          <p:cNvSpPr/>
          <p:nvPr/>
        </p:nvSpPr>
        <p:spPr>
          <a:xfrm>
            <a:off x="7570113" y="5092779"/>
            <a:ext cx="227290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8165783" y="5007769"/>
            <a:ext cx="567094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Search videos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62551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22" name="Text 20"/>
          <p:cNvSpPr/>
          <p:nvPr/>
        </p:nvSpPr>
        <p:spPr>
          <a:xfrm>
            <a:off x="949404" y="6340197"/>
            <a:ext cx="199072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7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1530906" y="6255187"/>
            <a:ext cx="123057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Search music</a:t>
            </a:r>
            <a:endParaRPr lang="en-US" sz="175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3175" y="7620000"/>
            <a:ext cx="4467225" cy="609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275" y="112970"/>
            <a:ext cx="2621902" cy="595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265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How Voice Commands are Processed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3020378"/>
            <a:ext cx="30480" cy="3946565"/>
          </a:xfrm>
          <a:prstGeom prst="roundRect">
            <a:avLst>
              <a:gd name="adj" fmla="val 111628"/>
            </a:avLst>
          </a:prstGeom>
          <a:solidFill>
            <a:srgbClr val="3F3F44"/>
          </a:solidFill>
        </p:spPr>
      </p:sp>
      <p:sp>
        <p:nvSpPr>
          <p:cNvPr id="5" name="Shape 2"/>
          <p:cNvSpPr/>
          <p:nvPr/>
        </p:nvSpPr>
        <p:spPr>
          <a:xfrm>
            <a:off x="6845022" y="3515439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</p:spPr>
      </p:sp>
      <p:sp>
        <p:nvSpPr>
          <p:cNvPr id="6" name="Shape 3"/>
          <p:cNvSpPr/>
          <p:nvPr/>
        </p:nvSpPr>
        <p:spPr>
          <a:xfrm>
            <a:off x="6365200" y="32755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7" name="Text 4"/>
          <p:cNvSpPr/>
          <p:nvPr/>
        </p:nvSpPr>
        <p:spPr>
          <a:xfrm>
            <a:off x="6548318" y="3360539"/>
            <a:ext cx="143947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247192"/>
            <a:ext cx="596872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Speech recognition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845022" y="455878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</p:spPr>
      </p:sp>
      <p:sp>
        <p:nvSpPr>
          <p:cNvPr id="10" name="Shape 7"/>
          <p:cNvSpPr/>
          <p:nvPr/>
        </p:nvSpPr>
        <p:spPr>
          <a:xfrm>
            <a:off x="6365200" y="43188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11" name="Text 8"/>
          <p:cNvSpPr/>
          <p:nvPr/>
        </p:nvSpPr>
        <p:spPr>
          <a:xfrm>
            <a:off x="6514386" y="4403884"/>
            <a:ext cx="21193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867888" y="4290536"/>
            <a:ext cx="596872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Text processing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845022" y="5602129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</p:spPr>
      </p:sp>
      <p:sp>
        <p:nvSpPr>
          <p:cNvPr id="14" name="Shape 11"/>
          <p:cNvSpPr/>
          <p:nvPr/>
        </p:nvSpPr>
        <p:spPr>
          <a:xfrm>
            <a:off x="636520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15" name="Text 12"/>
          <p:cNvSpPr/>
          <p:nvPr/>
        </p:nvSpPr>
        <p:spPr>
          <a:xfrm>
            <a:off x="6514862" y="5447228"/>
            <a:ext cx="210979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867888" y="5333881"/>
            <a:ext cx="596872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Command interpretation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845022" y="664547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</p:spPr>
      </p:sp>
      <p:sp>
        <p:nvSpPr>
          <p:cNvPr id="18" name="Shape 15"/>
          <p:cNvSpPr/>
          <p:nvPr/>
        </p:nvSpPr>
        <p:spPr>
          <a:xfrm>
            <a:off x="6365200" y="64055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19" name="Text 16"/>
          <p:cNvSpPr/>
          <p:nvPr/>
        </p:nvSpPr>
        <p:spPr>
          <a:xfrm>
            <a:off x="6509385" y="6490573"/>
            <a:ext cx="22181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7867888" y="6377226"/>
            <a:ext cx="596872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Action execution</a:t>
            </a:r>
            <a:endParaRPr lang="en-US" sz="175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175" y="7620000"/>
            <a:ext cx="4467225" cy="609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4275" y="112970"/>
            <a:ext cx="2621902" cy="595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11924"/>
            <a:ext cx="605873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Fetching Online Data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406086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854654"/>
            <a:ext cx="22919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Web search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4060865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4854654"/>
            <a:ext cx="22920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Weather APIs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4060865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4854654"/>
            <a:ext cx="22919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News Services</a:t>
            </a:r>
            <a:endParaRPr lang="en-US" sz="17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3175" y="7620000"/>
            <a:ext cx="4467225" cy="60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4275" y="112970"/>
            <a:ext cx="2621902" cy="595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10897"/>
            <a:ext cx="639782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Interacting with Users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59837"/>
            <a:ext cx="170021" cy="362903"/>
          </a:xfrm>
          <a:prstGeom prst="roundRect">
            <a:avLst>
              <a:gd name="adj" fmla="val 20012"/>
            </a:avLst>
          </a:prstGeom>
          <a:solidFill>
            <a:srgbClr val="26262B"/>
          </a:solidFill>
        </p:spPr>
      </p:sp>
      <p:sp>
        <p:nvSpPr>
          <p:cNvPr id="5" name="Text 2"/>
          <p:cNvSpPr/>
          <p:nvPr/>
        </p:nvSpPr>
        <p:spPr>
          <a:xfrm>
            <a:off x="1303973" y="3459837"/>
            <a:ext cx="704623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User speaks commands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133951" y="4049554"/>
            <a:ext cx="170021" cy="362903"/>
          </a:xfrm>
          <a:prstGeom prst="roundRect">
            <a:avLst>
              <a:gd name="adj" fmla="val 20012"/>
            </a:avLst>
          </a:prstGeom>
          <a:solidFill>
            <a:srgbClr val="26262B"/>
          </a:solidFill>
        </p:spPr>
      </p:sp>
      <p:sp>
        <p:nvSpPr>
          <p:cNvPr id="7" name="Text 4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Voice recognition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474232" y="4639270"/>
            <a:ext cx="170021" cy="362903"/>
          </a:xfrm>
          <a:prstGeom prst="roundRect">
            <a:avLst>
              <a:gd name="adj" fmla="val 20012"/>
            </a:avLst>
          </a:prstGeom>
          <a:solidFill>
            <a:srgbClr val="26262B"/>
          </a:solidFill>
        </p:spPr>
      </p:sp>
      <p:sp>
        <p:nvSpPr>
          <p:cNvPr id="9" name="Text 6"/>
          <p:cNvSpPr/>
          <p:nvPr/>
        </p:nvSpPr>
        <p:spPr>
          <a:xfrm>
            <a:off x="1984415" y="4639270"/>
            <a:ext cx="636579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Command interpretation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814513" y="5228987"/>
            <a:ext cx="170021" cy="362903"/>
          </a:xfrm>
          <a:prstGeom prst="roundRect">
            <a:avLst>
              <a:gd name="adj" fmla="val 20012"/>
            </a:avLst>
          </a:prstGeom>
          <a:solidFill>
            <a:srgbClr val="26262B"/>
          </a:solidFill>
        </p:spPr>
      </p:sp>
      <p:sp>
        <p:nvSpPr>
          <p:cNvPr id="11" name="Text 8"/>
          <p:cNvSpPr/>
          <p:nvPr/>
        </p:nvSpPr>
        <p:spPr>
          <a:xfrm>
            <a:off x="2324695" y="5228987"/>
            <a:ext cx="60255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Action execution</a:t>
            </a:r>
            <a:endParaRPr lang="en-US" sz="17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5" y="326330"/>
            <a:ext cx="2621902" cy="595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58509"/>
            <a:ext cx="641032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Advantages of Drashti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34264"/>
            <a:ext cx="214955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215408"/>
            <a:ext cx="2149554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Voice commands make technology accessible to users with disabilities.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90767" y="3634264"/>
            <a:ext cx="214955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990767" y="4215408"/>
            <a:ext cx="2149554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Automate tasks and retrieve information hands-free.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701343" y="3634264"/>
            <a:ext cx="214955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Convenience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701343" y="4215408"/>
            <a:ext cx="2149554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Interact with technology in a natural and intuitive way.</a:t>
            </a:r>
            <a:endParaRPr lang="en-US" sz="17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175" y="7620000"/>
            <a:ext cx="4467225" cy="60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4275" y="163770"/>
            <a:ext cx="2621902" cy="595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Why use Drashti?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5" name="Text 2"/>
          <p:cNvSpPr/>
          <p:nvPr/>
        </p:nvSpPr>
        <p:spPr>
          <a:xfrm>
            <a:off x="976908" y="2422208"/>
            <a:ext cx="143947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27615"/>
            <a:ext cx="86481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Voice commands make technology accessible to users with disabilities.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9" name="Text 6"/>
          <p:cNvSpPr/>
          <p:nvPr/>
        </p:nvSpPr>
        <p:spPr>
          <a:xfrm>
            <a:off x="942975" y="3757493"/>
            <a:ext cx="21193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162901"/>
            <a:ext cx="86481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Automate tasks and retrieve information hands-free.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13" name="Text 10"/>
          <p:cNvSpPr/>
          <p:nvPr/>
        </p:nvSpPr>
        <p:spPr>
          <a:xfrm>
            <a:off x="943451" y="5092779"/>
            <a:ext cx="210979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Convenience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86481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Interact with technology in a natural and intuitive way.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17" name="Text 14"/>
          <p:cNvSpPr/>
          <p:nvPr/>
        </p:nvSpPr>
        <p:spPr>
          <a:xfrm>
            <a:off x="937974" y="6428065"/>
            <a:ext cx="22181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Customization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6833473"/>
            <a:ext cx="86481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Tailor the assistant to specific needs and preferences.</a:t>
            </a:r>
            <a:endParaRPr lang="en-US" sz="175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" y="112970"/>
            <a:ext cx="2621902" cy="595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1565</Words>
  <Application>WPS Presentation</Application>
  <PresentationFormat>On-screen Show (16:9)</PresentationFormat>
  <Paragraphs>144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Arial</vt:lpstr>
      <vt:lpstr>SimSun</vt:lpstr>
      <vt:lpstr>Wingdings</vt:lpstr>
      <vt:lpstr>Sora Medium</vt:lpstr>
      <vt:lpstr>Sora Medium</vt:lpstr>
      <vt:lpstr>Sora Medium</vt:lpstr>
      <vt:lpstr>Noto Sans TC</vt:lpstr>
      <vt:lpstr>Noto Sans TC</vt:lpstr>
      <vt:lpstr>Arial Black</vt:lpstr>
      <vt:lpstr>Noto Sans TC Bold</vt:lpstr>
      <vt:lpstr>Calibri</vt:lpstr>
      <vt:lpstr>Microsoft YaHei</vt:lpstr>
      <vt:lpstr>Arial Unicode MS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JARNIL PATEL</cp:lastModifiedBy>
  <cp:revision>7</cp:revision>
  <dcterms:created xsi:type="dcterms:W3CDTF">2025-02-24T08:56:00Z</dcterms:created>
  <dcterms:modified xsi:type="dcterms:W3CDTF">2025-02-28T05:31:42Z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EF8852A48B4146248343C06FFD12DD5A_12</vt:lpwstr>
  </property>
  <property fmtid="{D5CDD505-2E9C-101B-9397-08002B2CF9AE}" pid="3" name="KSOProductBuildVer">
    <vt:lpwstr>1033-12.2.0.20323</vt:lpwstr>
  </property>
</Properties>
</file>